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8"/>
  </p:notesMasterIdLst>
  <p:sldIdLst>
    <p:sldId id="256" r:id="rId2"/>
    <p:sldId id="297" r:id="rId3"/>
    <p:sldId id="262" r:id="rId4"/>
    <p:sldId id="272" r:id="rId5"/>
    <p:sldId id="278" r:id="rId6"/>
    <p:sldId id="274" r:id="rId7"/>
    <p:sldId id="298" r:id="rId8"/>
    <p:sldId id="299" r:id="rId9"/>
    <p:sldId id="277" r:id="rId10"/>
    <p:sldId id="276" r:id="rId11"/>
    <p:sldId id="279" r:id="rId12"/>
    <p:sldId id="282" r:id="rId13"/>
    <p:sldId id="300" r:id="rId14"/>
    <p:sldId id="283" r:id="rId15"/>
    <p:sldId id="284" r:id="rId16"/>
    <p:sldId id="288" r:id="rId17"/>
    <p:sldId id="286" r:id="rId18"/>
    <p:sldId id="287" r:id="rId19"/>
    <p:sldId id="289" r:id="rId20"/>
    <p:sldId id="290" r:id="rId21"/>
    <p:sldId id="292" r:id="rId22"/>
    <p:sldId id="291" r:id="rId23"/>
    <p:sldId id="295" r:id="rId24"/>
    <p:sldId id="296" r:id="rId25"/>
    <p:sldId id="293" r:id="rId26"/>
    <p:sldId id="294" r:id="rId27"/>
  </p:sldIdLst>
  <p:sldSz cx="9144000" cy="6858000" type="screen4x3"/>
  <p:notesSz cx="6858000" cy="9144000"/>
  <p:defaultTextStyle>
    <a:defPPr>
      <a:defRPr lang="de-AT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59C"/>
    <a:srgbClr val="008462"/>
    <a:srgbClr val="626B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3.jpg>
</file>

<file path=ppt/media/image4.JP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de-AT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de-AT" dirty="0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AT" noProof="0"/>
              <a:t>Textmasterformate durch Klicken bearbeiten</a:t>
            </a:r>
          </a:p>
          <a:p>
            <a:pPr lvl="1"/>
            <a:r>
              <a:rPr lang="de-AT" noProof="0"/>
              <a:t>Zweite Ebene</a:t>
            </a:r>
          </a:p>
          <a:p>
            <a:pPr lvl="2"/>
            <a:r>
              <a:rPr lang="de-AT" noProof="0"/>
              <a:t>Dritte Ebene</a:t>
            </a:r>
          </a:p>
          <a:p>
            <a:pPr lvl="3"/>
            <a:r>
              <a:rPr lang="de-AT" noProof="0"/>
              <a:t>Vierte Ebene</a:t>
            </a:r>
          </a:p>
          <a:p>
            <a:pPr lvl="4"/>
            <a:r>
              <a:rPr lang="de-AT" noProof="0"/>
              <a:t>Fünfte Ebene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de-AT" dirty="0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936260A-3BFE-4CA4-8B15-AAF31B7709F1}" type="slidenum">
              <a:rPr lang="de-AT" altLang="de-DE"/>
              <a:pPr/>
              <a:t>‹Nr.›</a:t>
            </a:fld>
            <a:endParaRPr lang="de-AT" alt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5776" y="4149080"/>
            <a:ext cx="7544656" cy="863600"/>
          </a:xfrm>
        </p:spPr>
        <p:txBody>
          <a:bodyPr wrap="square" lIns="0" tIns="0" rIns="0" bIns="0" anchor="t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/>
              <a:t>Titelmasterformat durch Klicken bearbeiten</a:t>
            </a:r>
            <a:endParaRPr lang="de-DE" noProof="0" dirty="0"/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292080" y="3140968"/>
            <a:ext cx="3168352" cy="792163"/>
          </a:xfrm>
        </p:spPr>
        <p:txBody>
          <a:bodyPr lIns="0" tIns="0" rIns="0" bIns="0"/>
          <a:lstStyle>
            <a:lvl1pPr marL="0" indent="0">
              <a:buFont typeface="Wingdings" pitchFamily="2" charset="2"/>
              <a:buNone/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/>
              <a:t>Formatvorlage des Untertitelmasters durch Klicken bearbeiten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15022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11188" y="908050"/>
            <a:ext cx="6841132" cy="6223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659C"/>
              </a:buClr>
              <a:defRPr/>
            </a:lvl1pPr>
            <a:lvl2pPr>
              <a:buClr>
                <a:srgbClr val="00659C"/>
              </a:buClr>
              <a:defRPr/>
            </a:lvl2pPr>
            <a:lvl3pPr>
              <a:buClr>
                <a:srgbClr val="00659C"/>
              </a:buClr>
              <a:defRPr/>
            </a:lvl3pPr>
            <a:lvl4pPr>
              <a:buClr>
                <a:srgbClr val="00659C"/>
              </a:buClr>
              <a:defRPr/>
            </a:lvl4pPr>
            <a:lvl5pPr>
              <a:buClr>
                <a:srgbClr val="00659C"/>
              </a:buClr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endParaRPr lang="de-AT" altLang="de-DE" dirty="0"/>
          </a:p>
          <a:p>
            <a:fld id="{8E539798-33C9-4AEE-8173-5872DD72F72C}" type="slidenum">
              <a:rPr lang="de-AT" altLang="de-DE" sz="800">
                <a:solidFill>
                  <a:srgbClr val="626B71"/>
                </a:solidFill>
              </a:rPr>
              <a:pPr/>
              <a:t>‹Nr.›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AT" dirty="0"/>
          </a:p>
          <a:p>
            <a:pPr>
              <a:defRPr/>
            </a:pPr>
            <a:r>
              <a:rPr lang="de-AT" dirty="0"/>
              <a:t>© FH Technikum Wien</a:t>
            </a:r>
          </a:p>
        </p:txBody>
      </p:sp>
    </p:spTree>
    <p:extLst>
      <p:ext uri="{BB962C8B-B14F-4D97-AF65-F5344CB8AC3E}">
        <p14:creationId xmlns:p14="http://schemas.microsoft.com/office/powerpoint/2010/main" val="2410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11188" y="908050"/>
            <a:ext cx="6841132" cy="6223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 dirty="0"/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617538" y="1844675"/>
            <a:ext cx="3882454" cy="4175125"/>
          </a:xfrm>
        </p:spPr>
        <p:txBody>
          <a:bodyPr/>
          <a:lstStyle>
            <a:lvl1pPr>
              <a:buClr>
                <a:srgbClr val="00659C"/>
              </a:buClr>
              <a:defRPr sz="2000"/>
            </a:lvl1pPr>
            <a:lvl2pPr>
              <a:buClr>
                <a:srgbClr val="00659C"/>
              </a:buClr>
              <a:defRPr sz="1800"/>
            </a:lvl2pPr>
            <a:lvl3pPr>
              <a:buClr>
                <a:srgbClr val="00659C"/>
              </a:buClr>
              <a:defRPr sz="1600"/>
            </a:lvl3pPr>
            <a:lvl4pPr>
              <a:buClr>
                <a:srgbClr val="00659C"/>
              </a:buClr>
              <a:defRPr sz="1600"/>
            </a:lvl4pPr>
            <a:lvl5pPr>
              <a:buClr>
                <a:srgbClr val="00659C"/>
              </a:buClr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 dirty="0"/>
          </a:p>
        </p:txBody>
      </p:sp>
      <p:sp>
        <p:nvSpPr>
          <p:cNvPr id="6" name="Inhaltsplatzhalter 2"/>
          <p:cNvSpPr>
            <a:spLocks noGrp="1"/>
          </p:cNvSpPr>
          <p:nvPr>
            <p:ph idx="12"/>
          </p:nvPr>
        </p:nvSpPr>
        <p:spPr>
          <a:xfrm>
            <a:off x="4572000" y="1844824"/>
            <a:ext cx="3882454" cy="4175125"/>
          </a:xfrm>
        </p:spPr>
        <p:txBody>
          <a:bodyPr/>
          <a:lstStyle>
            <a:lvl1pPr>
              <a:buClr>
                <a:srgbClr val="00659C"/>
              </a:buClr>
              <a:defRPr sz="2000"/>
            </a:lvl1pPr>
            <a:lvl2pPr>
              <a:buClr>
                <a:srgbClr val="00659C"/>
              </a:buClr>
              <a:defRPr sz="1800"/>
            </a:lvl2pPr>
            <a:lvl3pPr>
              <a:buClr>
                <a:srgbClr val="00659C"/>
              </a:buClr>
              <a:defRPr sz="1600"/>
            </a:lvl3pPr>
            <a:lvl4pPr>
              <a:buClr>
                <a:srgbClr val="00659C"/>
              </a:buClr>
              <a:defRPr sz="1600"/>
            </a:lvl4pPr>
            <a:lvl5pPr>
              <a:buClr>
                <a:srgbClr val="00659C"/>
              </a:buClr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endParaRPr lang="de-AT" altLang="de-DE" dirty="0"/>
          </a:p>
          <a:p>
            <a:fld id="{07911740-D1BF-475B-AE93-F5187E73C66B}" type="slidenum">
              <a:rPr lang="de-AT" altLang="de-DE" sz="800">
                <a:solidFill>
                  <a:srgbClr val="626B71"/>
                </a:solidFill>
              </a:rPr>
              <a:pPr/>
              <a:t>‹Nr.›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AT" dirty="0"/>
          </a:p>
          <a:p>
            <a:pPr>
              <a:defRPr/>
            </a:pPr>
            <a:r>
              <a:rPr lang="de-AT" dirty="0"/>
              <a:t>© FH Technikum Wien</a:t>
            </a:r>
          </a:p>
        </p:txBody>
      </p:sp>
    </p:spTree>
    <p:extLst>
      <p:ext uri="{BB962C8B-B14F-4D97-AF65-F5344CB8AC3E}">
        <p14:creationId xmlns:p14="http://schemas.microsoft.com/office/powerpoint/2010/main" val="3507205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7700" y="1412776"/>
            <a:ext cx="7848600" cy="622300"/>
          </a:xfrm>
        </p:spPr>
        <p:txBody>
          <a:bodyPr/>
          <a:lstStyle>
            <a:lvl1pPr algn="ctr">
              <a:defRPr>
                <a:solidFill>
                  <a:srgbClr val="00659C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de-AT" dirty="0"/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647527" y="2420888"/>
            <a:ext cx="7860637" cy="450366"/>
          </a:xfrm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endParaRPr lang="de-AT" altLang="de-DE" dirty="0"/>
          </a:p>
          <a:p>
            <a:fld id="{F5EF4C76-EA09-48AF-BCFA-B3F923A6DA78}" type="slidenum">
              <a:rPr lang="de-AT" altLang="de-DE" sz="800">
                <a:solidFill>
                  <a:srgbClr val="626B71"/>
                </a:solidFill>
              </a:rPr>
              <a:pPr/>
              <a:t>‹Nr.›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AT" dirty="0"/>
          </a:p>
          <a:p>
            <a:pPr>
              <a:defRPr/>
            </a:pPr>
            <a:r>
              <a:rPr lang="de-AT" dirty="0"/>
              <a:t>© FH Technikum Wien</a:t>
            </a:r>
          </a:p>
        </p:txBody>
      </p:sp>
    </p:spTree>
    <p:extLst>
      <p:ext uri="{BB962C8B-B14F-4D97-AF65-F5344CB8AC3E}">
        <p14:creationId xmlns:p14="http://schemas.microsoft.com/office/powerpoint/2010/main" val="160040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11560" y="5157192"/>
            <a:ext cx="7848600" cy="622300"/>
          </a:xfrm>
        </p:spPr>
        <p:txBody>
          <a:bodyPr/>
          <a:lstStyle>
            <a:lvl1pPr>
              <a:defRPr sz="1400"/>
            </a:lvl1pPr>
          </a:lstStyle>
          <a:p>
            <a:r>
              <a:rPr lang="de-DE"/>
              <a:t>Titelmasterformat durch Klicken bearbeiten</a:t>
            </a:r>
            <a:endParaRPr lang="de-AT" dirty="0"/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1931078" y="1268611"/>
            <a:ext cx="5273480" cy="374456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endParaRPr lang="de-AT" altLang="de-DE" dirty="0"/>
          </a:p>
          <a:p>
            <a:fld id="{52ECC72F-8ACC-45E6-BAC1-49C67C7D7A31}" type="slidenum">
              <a:rPr lang="de-AT" altLang="de-DE" sz="800">
                <a:solidFill>
                  <a:srgbClr val="626B71"/>
                </a:solidFill>
              </a:rPr>
              <a:pPr/>
              <a:t>‹Nr.›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AT" dirty="0"/>
          </a:p>
          <a:p>
            <a:pPr>
              <a:defRPr/>
            </a:pPr>
            <a:r>
              <a:rPr lang="de-AT" dirty="0"/>
              <a:t>© FH Technikum Wien</a:t>
            </a:r>
          </a:p>
        </p:txBody>
      </p:sp>
    </p:spTree>
    <p:extLst>
      <p:ext uri="{BB962C8B-B14F-4D97-AF65-F5344CB8AC3E}">
        <p14:creationId xmlns:p14="http://schemas.microsoft.com/office/powerpoint/2010/main" val="3537003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908050"/>
            <a:ext cx="6840537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AT" altLang="de-DE"/>
              <a:t>Titelmasterformat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7538" y="1844675"/>
            <a:ext cx="7848600" cy="417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AT" altLang="de-DE"/>
              <a:t>Textmasterformate durch Klicken bearbeiten</a:t>
            </a:r>
          </a:p>
          <a:p>
            <a:pPr lvl="1"/>
            <a:r>
              <a:rPr lang="de-AT" altLang="de-DE"/>
              <a:t>Zweite Ebene</a:t>
            </a:r>
          </a:p>
          <a:p>
            <a:pPr lvl="2"/>
            <a:r>
              <a:rPr lang="de-AT" altLang="de-DE"/>
              <a:t>Dritte Ebene</a:t>
            </a:r>
          </a:p>
          <a:p>
            <a:pPr lvl="3"/>
            <a:r>
              <a:rPr lang="de-AT" altLang="de-DE"/>
              <a:t>Vierte Ebene</a:t>
            </a:r>
          </a:p>
          <a:p>
            <a:pPr lvl="4"/>
            <a:r>
              <a:rPr lang="de-AT" altLang="de-DE"/>
              <a:t>Fünfte Ebene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300788" y="6237288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626B71"/>
                </a:solidFill>
              </a:defRPr>
            </a:lvl1pPr>
          </a:lstStyle>
          <a:p>
            <a:endParaRPr lang="de-AT" altLang="de-DE" sz="1000" dirty="0">
              <a:solidFill>
                <a:schemeClr val="tx1"/>
              </a:solidFill>
            </a:endParaRPr>
          </a:p>
          <a:p>
            <a:fld id="{15309196-D69A-4CDF-AFD3-4E31ED762421}" type="slidenum">
              <a:rPr lang="de-AT" altLang="de-DE"/>
              <a:pPr/>
              <a:t>‹Nr.›</a:t>
            </a:fld>
            <a:endParaRPr lang="de-AT" altLang="de-DE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11188" y="6237288"/>
            <a:ext cx="5040312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rgbClr val="626B71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de-AT" dirty="0"/>
          </a:p>
          <a:p>
            <a:pPr>
              <a:defRPr/>
            </a:pPr>
            <a:r>
              <a:rPr lang="de-AT" dirty="0"/>
              <a:t>© FH Technikum Wien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48" r:id="rId2"/>
    <p:sldLayoutId id="2147483749" r:id="rId3"/>
    <p:sldLayoutId id="2147483750" r:id="rId4"/>
    <p:sldLayoutId id="2147483751" r:id="rId5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659C"/>
        </a:buClr>
        <a:buFont typeface="Wingdings" panose="05000000000000000000" pitchFamily="2" charset="2"/>
        <a:buChar char="§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659C"/>
        </a:buClr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659C"/>
        </a:buClr>
        <a:buFont typeface="Wingdings" panose="05000000000000000000" pitchFamily="2" charset="2"/>
        <a:buChar char="§"/>
        <a:defRPr>
          <a:solidFill>
            <a:schemeClr val="tx1"/>
          </a:solidFill>
          <a:latin typeface="+mn-lt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659C"/>
        </a:buClr>
        <a:buFont typeface="Arial" panose="020B0604020202020204" pitchFamily="34" charset="0"/>
        <a:buChar char="–"/>
        <a:defRPr sz="16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659C"/>
        </a:buClr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008462"/>
        </a:buClr>
        <a:buFont typeface="Arial" charset="0"/>
        <a:buChar char="»"/>
        <a:defRPr sz="1600">
          <a:solidFill>
            <a:schemeClr val="tx1"/>
          </a:solidFill>
          <a:latin typeface="+mn-lt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008462"/>
        </a:buClr>
        <a:buFont typeface="Arial" charset="0"/>
        <a:buChar char="»"/>
        <a:defRPr sz="1600">
          <a:solidFill>
            <a:schemeClr val="tx1"/>
          </a:solidFill>
          <a:latin typeface="+mn-lt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008462"/>
        </a:buClr>
        <a:buFont typeface="Arial" charset="0"/>
        <a:buChar char="»"/>
        <a:defRPr sz="1600">
          <a:solidFill>
            <a:schemeClr val="tx1"/>
          </a:solidFill>
          <a:latin typeface="+mn-lt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008462"/>
        </a:buClr>
        <a:buFont typeface="Arial" charset="0"/>
        <a:buChar char="»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7"/>
          <p:cNvSpPr>
            <a:spLocks noGrp="1" noChangeArrowheads="1"/>
          </p:cNvSpPr>
          <p:nvPr>
            <p:ph type="ctrTitle"/>
          </p:nvPr>
        </p:nvSpPr>
        <p:spPr>
          <a:xfrm>
            <a:off x="915988" y="4149725"/>
            <a:ext cx="7543800" cy="863600"/>
          </a:xfrm>
        </p:spPr>
        <p:txBody>
          <a:bodyPr/>
          <a:lstStyle/>
          <a:p>
            <a:r>
              <a:rPr lang="de-AT" altLang="de-DE" dirty="0"/>
              <a:t>Sicherheitsgerechte Konstruktion von Handhabungseinrichtungen für mobile Roboter</a:t>
            </a:r>
            <a:endParaRPr lang="de-DE" altLang="de-DE" dirty="0"/>
          </a:p>
        </p:txBody>
      </p:sp>
      <p:sp>
        <p:nvSpPr>
          <p:cNvPr id="3075" name="Rectangle 18"/>
          <p:cNvSpPr>
            <a:spLocks noGrp="1" noChangeArrowheads="1"/>
          </p:cNvSpPr>
          <p:nvPr>
            <p:ph type="subTitle" idx="1"/>
          </p:nvPr>
        </p:nvSpPr>
        <p:spPr>
          <a:xfrm>
            <a:off x="5292725" y="3141663"/>
            <a:ext cx="3167063" cy="792162"/>
          </a:xfrm>
        </p:spPr>
        <p:txBody>
          <a:bodyPr/>
          <a:lstStyle/>
          <a:p>
            <a:r>
              <a:rPr lang="de-AT" altLang="de-DE" dirty="0"/>
              <a:t>Tran Henry 1610330045</a:t>
            </a:r>
          </a:p>
          <a:p>
            <a:r>
              <a:rPr lang="de-AT" altLang="de-DE" dirty="0"/>
              <a:t>01.07.19</a:t>
            </a:r>
          </a:p>
          <a:p>
            <a:r>
              <a:rPr lang="de-AT" altLang="de-DE" dirty="0"/>
              <a:t>Präsentation der Bachelorarbeit</a:t>
            </a:r>
            <a:endParaRPr lang="de-DE" altLang="de-DE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A37B5825-6A0E-4E62-A8AB-050421C24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306" y="848221"/>
            <a:ext cx="6841132" cy="622300"/>
          </a:xfrm>
        </p:spPr>
        <p:txBody>
          <a:bodyPr/>
          <a:lstStyle/>
          <a:p>
            <a:r>
              <a:rPr lang="de-AT" dirty="0"/>
              <a:t>Ergebnisse 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CE3974D-877D-4E76-9F73-3FE0B70495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07911740-D1BF-475B-AE93-F5187E73C66B}" type="slidenum">
              <a:rPr lang="de-AT" altLang="de-DE" sz="800" smtClean="0">
                <a:solidFill>
                  <a:srgbClr val="626B71"/>
                </a:solidFill>
              </a:rPr>
              <a:pPr/>
              <a:t>10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F6CF24E-C91D-40A3-A459-829FB6462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58E365F-CF48-46F7-BE8F-03541E03521F}"/>
              </a:ext>
            </a:extLst>
          </p:cNvPr>
          <p:cNvSpPr txBox="1"/>
          <p:nvPr/>
        </p:nvSpPr>
        <p:spPr>
          <a:xfrm>
            <a:off x="2411760" y="5901419"/>
            <a:ext cx="4570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/>
              <a:t>Abb. 5: FMEA der Anpassungskonstruktion</a:t>
            </a:r>
            <a:endParaRPr lang="en-GB" dirty="0"/>
          </a:p>
        </p:txBody>
      </p:sp>
      <p:pic>
        <p:nvPicPr>
          <p:cNvPr id="3" name="Inhaltsplatzhalter 2">
            <a:extLst>
              <a:ext uri="{FF2B5EF4-FFF2-40B4-BE49-F238E27FC236}">
                <a16:creationId xmlns:a16="http://schemas.microsoft.com/office/drawing/2014/main" id="{82158B5C-1E95-4D20-8719-97F8C8EE70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1188" y="1700808"/>
            <a:ext cx="7854287" cy="3601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947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9051FA-8D46-43BC-A9EC-62D8C675A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Diskussion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89ADDED-0DF9-4315-AE8C-CD2E6973F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Eingeschränkter Normenzugang (Studentenzugang)</a:t>
            </a:r>
          </a:p>
          <a:p>
            <a:pPr marL="0" indent="0">
              <a:buNone/>
            </a:pPr>
            <a:endParaRPr lang="de-AT" dirty="0"/>
          </a:p>
          <a:p>
            <a:r>
              <a:rPr lang="de-AT" dirty="0"/>
              <a:t>Risikobeurteilung stets mit subjektiver Wahrnehmung</a:t>
            </a:r>
          </a:p>
          <a:p>
            <a:pPr marL="0" indent="0">
              <a:buNone/>
            </a:pPr>
            <a:endParaRPr lang="de-AT" dirty="0"/>
          </a:p>
          <a:p>
            <a:r>
              <a:rPr lang="de-AT" dirty="0"/>
              <a:t>Datensammlung über Drei-Fingergreifer erweiterbar z.B. Greifkraft</a:t>
            </a:r>
          </a:p>
          <a:p>
            <a:pPr marL="0" indent="0">
              <a:buNone/>
            </a:pPr>
            <a:endParaRPr lang="de-AT" dirty="0"/>
          </a:p>
          <a:p>
            <a:r>
              <a:rPr lang="de-AT" dirty="0"/>
              <a:t>Simulation mit ABB RobotStudio ohne Steuerung aufwendiger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B07A7CF-6981-4FE2-8D6D-06D6C2C4920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8E539798-33C9-4AEE-8173-5872DD72F72C}" type="slidenum">
              <a:rPr lang="de-AT" altLang="de-DE" sz="800" smtClean="0">
                <a:solidFill>
                  <a:srgbClr val="626B71"/>
                </a:solidFill>
              </a:rPr>
              <a:pPr/>
              <a:t>11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1249A68-4CCB-435D-AF80-BA78F96D1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157837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E619A4-871A-455C-A213-1B45A22DD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Zusammenfassung &amp; Ausblick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E57CA0-8E62-4CEF-9523-D4C2F8BA55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Veraltete </a:t>
            </a:r>
            <a:r>
              <a:rPr lang="de-AT"/>
              <a:t>Sicherheitsrichtlinien für </a:t>
            </a:r>
            <a:r>
              <a:rPr lang="de-AT" dirty="0"/>
              <a:t>mobile Roboter</a:t>
            </a:r>
          </a:p>
          <a:p>
            <a:r>
              <a:rPr lang="de-AT" dirty="0"/>
              <a:t>Normenableitung (Typ-A/ Typ-C) &amp; Empirische Forschung</a:t>
            </a:r>
          </a:p>
          <a:p>
            <a:r>
              <a:rPr lang="de-AT" dirty="0"/>
              <a:t>„Anpassungskonstruktion“ &amp; Drei-Fingergreifer</a:t>
            </a:r>
          </a:p>
          <a:p>
            <a:r>
              <a:rPr lang="de-AT" dirty="0"/>
              <a:t>RPZ beider FMEAs max. 125</a:t>
            </a:r>
          </a:p>
          <a:p>
            <a:pPr marL="0" indent="0">
              <a:buNone/>
            </a:pPr>
            <a:endParaRPr lang="de-AT" dirty="0"/>
          </a:p>
          <a:p>
            <a:r>
              <a:rPr lang="de-AT" dirty="0"/>
              <a:t>Sicherheitsleitfaden kann Einfluss auf zukünftige Normen haben</a:t>
            </a:r>
          </a:p>
          <a:p>
            <a:r>
              <a:rPr lang="de-AT" dirty="0"/>
              <a:t>TÜV darf Ideen und Anregungen geben</a:t>
            </a:r>
          </a:p>
          <a:p>
            <a:r>
              <a:rPr lang="de-AT" dirty="0"/>
              <a:t>Ablauf der Roadmap kann bereits für Projekte verwendet werden</a:t>
            </a:r>
          </a:p>
          <a:p>
            <a:endParaRPr lang="de-AT" dirty="0"/>
          </a:p>
          <a:p>
            <a:endParaRPr lang="de-AT" dirty="0"/>
          </a:p>
          <a:p>
            <a:endParaRPr lang="de-AT" dirty="0"/>
          </a:p>
          <a:p>
            <a:endParaRPr lang="de-AT" dirty="0"/>
          </a:p>
          <a:p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BBBFD0A-CC9C-4B59-9B7C-E0140C9652A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8E539798-33C9-4AEE-8173-5872DD72F72C}" type="slidenum">
              <a:rPr lang="de-AT" altLang="de-DE" sz="800" smtClean="0">
                <a:solidFill>
                  <a:srgbClr val="626B71"/>
                </a:solidFill>
              </a:rPr>
              <a:pPr/>
              <a:t>12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000B86C-F382-4165-98A0-D7F10476A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842228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06924D-9369-48C7-ADB8-2E71B53B2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Anhang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C78991D-6DD2-48EF-93E2-FCCFB4DFC8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8E539798-33C9-4AEE-8173-5872DD72F72C}" type="slidenum">
              <a:rPr lang="de-AT" altLang="de-DE" sz="800" smtClean="0">
                <a:solidFill>
                  <a:srgbClr val="626B71"/>
                </a:solidFill>
              </a:rPr>
              <a:pPr/>
              <a:t>13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4E02A0D-DB15-4ABD-8695-D7EEBDD54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7C2B31BB-1C50-4C0D-BDA6-8A7C9FF6486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404" y="1530351"/>
            <a:ext cx="7189004" cy="44207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607914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56BB7E-444F-4867-9D1D-2528437D4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188" y="332656"/>
            <a:ext cx="6841132" cy="622300"/>
          </a:xfrm>
        </p:spPr>
        <p:txBody>
          <a:bodyPr/>
          <a:lstStyle/>
          <a:p>
            <a:r>
              <a:rPr lang="de-AT" dirty="0"/>
              <a:t>Anhang</a:t>
            </a:r>
            <a:endParaRPr lang="en-GB" dirty="0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1FBFC06C-E1F2-49F2-B773-38386A5E51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682" y="1340768"/>
            <a:ext cx="8442435" cy="4464496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650B33D-DC66-41BB-ADB1-51FB593CCAD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8E539798-33C9-4AEE-8173-5872DD72F72C}" type="slidenum">
              <a:rPr lang="de-AT" altLang="de-DE" sz="800" smtClean="0">
                <a:solidFill>
                  <a:srgbClr val="626B71"/>
                </a:solidFill>
              </a:rPr>
              <a:pPr/>
              <a:t>14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6FD6C44-7F49-419A-A49C-1B0CC28D3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325943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E848D0-FF96-40EE-AF06-A91631546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188" y="332656"/>
            <a:ext cx="6841132" cy="622300"/>
          </a:xfrm>
        </p:spPr>
        <p:txBody>
          <a:bodyPr/>
          <a:lstStyle/>
          <a:p>
            <a:r>
              <a:rPr lang="de-AT" dirty="0"/>
              <a:t>Anhang</a:t>
            </a:r>
            <a:endParaRPr lang="en-GB" dirty="0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6516A7E0-BE12-4180-83A4-7A34AB8A8A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7876" y="1138253"/>
            <a:ext cx="8400587" cy="4811027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659C360-D7FC-417E-8989-A2FF5A973C6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8E539798-33C9-4AEE-8173-5872DD72F72C}" type="slidenum">
              <a:rPr lang="de-AT" altLang="de-DE" sz="800" smtClean="0">
                <a:solidFill>
                  <a:srgbClr val="626B71"/>
                </a:solidFill>
              </a:rPr>
              <a:pPr/>
              <a:t>15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78387E6-4354-4BA6-A853-85B8E3F09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918371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76FE0F-20DE-436F-9CA4-83EBDE1E8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Anhang</a:t>
            </a:r>
            <a:endParaRPr lang="en-GB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C4640521-3CC9-4F45-B926-F1E433EA4C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538" y="2004059"/>
            <a:ext cx="7848600" cy="3856356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DF1E741-D474-4FAC-A393-D5FB3A2FEA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8E539798-33C9-4AEE-8173-5872DD72F72C}" type="slidenum">
              <a:rPr lang="de-AT" altLang="de-DE" sz="800" smtClean="0">
                <a:solidFill>
                  <a:srgbClr val="626B71"/>
                </a:solidFill>
              </a:rPr>
              <a:pPr/>
              <a:t>16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A86AD2A-99BE-4CD7-8CA5-346385920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919979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F6EA83-E45E-41FA-93AA-CD075CB6C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Anhang</a:t>
            </a:r>
            <a:endParaRPr lang="en-GB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598AC55A-BE2F-4B1D-8224-F2513CF503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829" y="1844675"/>
            <a:ext cx="6420017" cy="4175125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F9F1A34-0B0A-43EF-B4D0-28926ACF14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8E539798-33C9-4AEE-8173-5872DD72F72C}" type="slidenum">
              <a:rPr lang="de-AT" altLang="de-DE" sz="800" smtClean="0">
                <a:solidFill>
                  <a:srgbClr val="626B71"/>
                </a:solidFill>
              </a:rPr>
              <a:pPr/>
              <a:t>17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55F9503-B8F1-4184-9220-A0AF28102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83588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C578BC-F7FF-47A4-A2B3-DB4564F30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Anhang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845FD92-D7DB-48AF-8E2B-4F77B9F78C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8E539798-33C9-4AEE-8173-5872DD72F72C}" type="slidenum">
              <a:rPr lang="de-AT" altLang="de-DE" sz="800" smtClean="0">
                <a:solidFill>
                  <a:srgbClr val="626B71"/>
                </a:solidFill>
              </a:rPr>
              <a:pPr/>
              <a:t>18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86AD588-E6FF-437C-B64C-A98496D7E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  <p:pic>
        <p:nvPicPr>
          <p:cNvPr id="13" name="Inhaltsplatzhalter 12" descr="Ein Bild, das LEGO, Spielzeug enthält.&#10;&#10;Automatisch generierte Beschreibung">
            <a:extLst>
              <a:ext uri="{FF2B5EF4-FFF2-40B4-BE49-F238E27FC236}">
                <a16:creationId xmlns:a16="http://schemas.microsoft.com/office/drawing/2014/main" id="{68E19078-C8D4-4E36-B2C4-FF997DFBFF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538" y="1943507"/>
            <a:ext cx="7848600" cy="3977461"/>
          </a:xfrm>
        </p:spPr>
      </p:pic>
    </p:spTree>
    <p:extLst>
      <p:ext uri="{BB962C8B-B14F-4D97-AF65-F5344CB8AC3E}">
        <p14:creationId xmlns:p14="http://schemas.microsoft.com/office/powerpoint/2010/main" val="3887548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9EA0CB-187A-4509-8502-0BD267445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Anhang</a:t>
            </a:r>
            <a:endParaRPr lang="en-GB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C5226BA0-21CA-46BE-9DF6-1D41B637BE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538" y="2004059"/>
            <a:ext cx="7848600" cy="3856356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D619909-86A9-4B56-8DCC-8E9F402A4D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8E539798-33C9-4AEE-8173-5872DD72F72C}" type="slidenum">
              <a:rPr lang="de-AT" altLang="de-DE" sz="800" smtClean="0">
                <a:solidFill>
                  <a:srgbClr val="626B71"/>
                </a:solidFill>
              </a:rPr>
              <a:pPr/>
              <a:t>19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B44329C-0816-4A4B-B440-27CA33A92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69066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1230C4-95CB-40A2-A755-8D3588D9A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Hintergrund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CDCD27-AC81-4CFA-BE08-2E26FDA3E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Sicherheitsstandard hinter dem aktuellen Stand der Technik</a:t>
            </a:r>
          </a:p>
          <a:p>
            <a:pPr marL="0" indent="0">
              <a:buNone/>
            </a:pPr>
            <a:endParaRPr lang="de-AT" dirty="0"/>
          </a:p>
          <a:p>
            <a:r>
              <a:rPr lang="de-AT" dirty="0"/>
              <a:t>Normen und Richtlinien im Bereich mobile Robotik veraltet</a:t>
            </a:r>
          </a:p>
          <a:p>
            <a:pPr marL="0" indent="0">
              <a:buNone/>
            </a:pPr>
            <a:endParaRPr lang="de-AT" dirty="0"/>
          </a:p>
          <a:p>
            <a:r>
              <a:rPr lang="de-AT" dirty="0"/>
              <a:t>Entwicklung ohne Sicherheitsrichtlinien sehr riskant</a:t>
            </a:r>
          </a:p>
          <a:p>
            <a:pPr marL="0" indent="0">
              <a:buNone/>
            </a:pPr>
            <a:endParaRPr lang="de-AT" dirty="0"/>
          </a:p>
          <a:p>
            <a:r>
              <a:rPr lang="de-AT" dirty="0"/>
              <a:t>Kleinere und mittlere Unternehmen (KMU) mit dem Problem konfrontiert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4D67382-548E-42EF-87F4-FCDED7B2AF3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8E539798-33C9-4AEE-8173-5872DD72F72C}" type="slidenum">
              <a:rPr lang="de-AT" altLang="de-DE" sz="800" smtClean="0">
                <a:solidFill>
                  <a:srgbClr val="626B71"/>
                </a:solidFill>
              </a:rPr>
              <a:pPr/>
              <a:t>2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ED50A29-49B8-44DF-9190-0B9928920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11592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B6BF68-27B0-4147-99E1-F28689D22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Anhang</a:t>
            </a:r>
            <a:endParaRPr lang="en-GB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33B27886-FD54-4E51-A5D2-E3462A423E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588" y="1844675"/>
            <a:ext cx="7758500" cy="4175125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DC0F13B-7AF2-47EB-BF6B-67AB95CFA93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8E539798-33C9-4AEE-8173-5872DD72F72C}" type="slidenum">
              <a:rPr lang="de-AT" altLang="de-DE" sz="800" smtClean="0">
                <a:solidFill>
                  <a:srgbClr val="626B71"/>
                </a:solidFill>
              </a:rPr>
              <a:pPr/>
              <a:t>20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F082F97-109A-4984-84E6-830D945DB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937468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DE2FD5-009E-4C5A-85F4-4B487D366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221C1A14-924D-4FCD-97B7-030680EA03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874" y="1844675"/>
            <a:ext cx="6669927" cy="4175125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C1A9629-ACA4-463D-81CB-73B7E4E4555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8E539798-33C9-4AEE-8173-5872DD72F72C}" type="slidenum">
              <a:rPr lang="de-AT" altLang="de-DE" sz="800" smtClean="0">
                <a:solidFill>
                  <a:srgbClr val="626B71"/>
                </a:solidFill>
              </a:rPr>
              <a:pPr/>
              <a:t>21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FCD42E7-3D25-45B4-8630-5A97D3735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2140645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0D8D76-85CB-4A6B-BCF0-6C7CD1A2B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Anhang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36BADA4-D510-4AD8-91D4-2719EA9EC9C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8E539798-33C9-4AEE-8173-5872DD72F72C}" type="slidenum">
              <a:rPr lang="de-AT" altLang="de-DE" sz="800" smtClean="0">
                <a:solidFill>
                  <a:srgbClr val="626B71"/>
                </a:solidFill>
              </a:rPr>
              <a:pPr/>
              <a:t>22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9DF0B6-18DF-457B-B9D5-B48B832F9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C5C2E5F9-8F0A-48C3-B71A-8C5D13FFA6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078" y="1897697"/>
            <a:ext cx="5303520" cy="4069080"/>
          </a:xfrm>
        </p:spPr>
      </p:pic>
    </p:spTree>
    <p:extLst>
      <p:ext uri="{BB962C8B-B14F-4D97-AF65-F5344CB8AC3E}">
        <p14:creationId xmlns:p14="http://schemas.microsoft.com/office/powerpoint/2010/main" val="14754847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FB4367-D8F1-4ECF-A496-E54319DD4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188" y="332656"/>
            <a:ext cx="6841132" cy="622300"/>
          </a:xfrm>
        </p:spPr>
        <p:txBody>
          <a:bodyPr/>
          <a:lstStyle/>
          <a:p>
            <a:r>
              <a:rPr lang="de-AT" dirty="0"/>
              <a:t>Anhang</a:t>
            </a:r>
            <a:endParaRPr lang="en-GB" dirty="0"/>
          </a:p>
        </p:txBody>
      </p:sp>
      <p:pic>
        <p:nvPicPr>
          <p:cNvPr id="7" name="Inhaltsplatzhalter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19FF9463-6175-4626-8D2C-61560E5D7A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372" y="954956"/>
            <a:ext cx="7670644" cy="4991819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2C1174F-A3D0-4B7A-9816-539C31F6E33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8E539798-33C9-4AEE-8173-5872DD72F72C}" type="slidenum">
              <a:rPr lang="de-AT" altLang="de-DE" sz="800" smtClean="0">
                <a:solidFill>
                  <a:srgbClr val="626B71"/>
                </a:solidFill>
              </a:rPr>
              <a:pPr/>
              <a:t>23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20DB776-32BB-4470-8AC1-2E7AB22B8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9175556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45E45B-A6A0-4767-AB22-4D3825AE2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188" y="332656"/>
            <a:ext cx="6841132" cy="622300"/>
          </a:xfrm>
        </p:spPr>
        <p:txBody>
          <a:bodyPr/>
          <a:lstStyle/>
          <a:p>
            <a:r>
              <a:rPr lang="de-AT" dirty="0"/>
              <a:t>Anhang</a:t>
            </a:r>
            <a:endParaRPr lang="en-GB" dirty="0"/>
          </a:p>
        </p:txBody>
      </p:sp>
      <p:pic>
        <p:nvPicPr>
          <p:cNvPr id="7" name="Inhaltsplatzhalter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D6199C2C-5A8F-4A0F-9B9C-DA9592CD11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09" y="1407457"/>
            <a:ext cx="8314039" cy="4082118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1833B3A-C69E-4228-B60F-B7B03C9F186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8E539798-33C9-4AEE-8173-5872DD72F72C}" type="slidenum">
              <a:rPr lang="de-AT" altLang="de-DE" sz="800" smtClean="0">
                <a:solidFill>
                  <a:srgbClr val="626B71"/>
                </a:solidFill>
              </a:rPr>
              <a:pPr/>
              <a:t>24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D6A1717-655B-4536-A21C-E3C3A7496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1818320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2C210E-317B-459A-8303-571852C05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188" y="332656"/>
            <a:ext cx="6841132" cy="622300"/>
          </a:xfrm>
        </p:spPr>
        <p:txBody>
          <a:bodyPr/>
          <a:lstStyle/>
          <a:p>
            <a:r>
              <a:rPr lang="de-AT" dirty="0"/>
              <a:t>Anhang</a:t>
            </a:r>
            <a:endParaRPr lang="en-GB" dirty="0"/>
          </a:p>
        </p:txBody>
      </p:sp>
      <p:pic>
        <p:nvPicPr>
          <p:cNvPr id="7" name="Inhaltsplatzhalter 6" descr="Ein Bild, das Karte, Text enthält.&#10;&#10;Automatisch generierte Beschreibung">
            <a:extLst>
              <a:ext uri="{FF2B5EF4-FFF2-40B4-BE49-F238E27FC236}">
                <a16:creationId xmlns:a16="http://schemas.microsoft.com/office/drawing/2014/main" id="{4E01A0F3-09B4-4DBC-AD96-78F65B86AE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944953"/>
            <a:ext cx="4727707" cy="5074847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7DDEEE6-81EE-4780-B641-27AC47FD6C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8E539798-33C9-4AEE-8173-5872DD72F72C}" type="slidenum">
              <a:rPr lang="de-AT" altLang="de-DE" sz="800" smtClean="0">
                <a:solidFill>
                  <a:srgbClr val="626B71"/>
                </a:solidFill>
              </a:rPr>
              <a:pPr/>
              <a:t>25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48222E3-4CC1-434A-BA5E-3126E3171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5998939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6F0573-C451-4DD0-80E2-92478C933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188" y="332656"/>
            <a:ext cx="6841132" cy="622300"/>
          </a:xfrm>
        </p:spPr>
        <p:txBody>
          <a:bodyPr/>
          <a:lstStyle/>
          <a:p>
            <a:r>
              <a:rPr lang="de-AT" dirty="0"/>
              <a:t>Anhang</a:t>
            </a:r>
            <a:endParaRPr lang="en-GB" dirty="0"/>
          </a:p>
        </p:txBody>
      </p:sp>
      <p:pic>
        <p:nvPicPr>
          <p:cNvPr id="7" name="Inhaltsplatzhalter 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1D5E3D7C-DCAC-4528-8D2A-A81E2BB600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928" y="899483"/>
            <a:ext cx="5040312" cy="5120318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462A79E-62CB-4987-8F83-30765069DC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8E539798-33C9-4AEE-8173-5872DD72F72C}" type="slidenum">
              <a:rPr lang="de-AT" altLang="de-DE" sz="800" smtClean="0">
                <a:solidFill>
                  <a:srgbClr val="626B71"/>
                </a:solidFill>
              </a:rPr>
              <a:pPr/>
              <a:t>26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E5194EC-1F66-4ECA-8682-F982B48F7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867125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Ziele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Aufbau des Leitfadens nach einer Roadmap </a:t>
            </a:r>
          </a:p>
          <a:p>
            <a:r>
              <a:rPr lang="de-DE" dirty="0"/>
              <a:t>Risikoprioritätszahlen (RPZ) max. 125 (=geringes Risikopotential)</a:t>
            </a:r>
          </a:p>
          <a:p>
            <a:r>
              <a:rPr lang="de-DE" dirty="0"/>
              <a:t>Konstruktion - Überarbeitung der Stationen</a:t>
            </a:r>
          </a:p>
          <a:p>
            <a:pPr lvl="1"/>
            <a:r>
              <a:rPr lang="de-DE" dirty="0"/>
              <a:t>Bauteilhalterung</a:t>
            </a:r>
          </a:p>
          <a:p>
            <a:pPr lvl="1"/>
            <a:r>
              <a:rPr lang="de-DE" dirty="0"/>
              <a:t>Bauteil</a:t>
            </a:r>
          </a:p>
          <a:p>
            <a:pPr lvl="1"/>
            <a:r>
              <a:rPr lang="de-DE" dirty="0"/>
              <a:t>Greiferkonzept</a:t>
            </a:r>
          </a:p>
          <a:p>
            <a:r>
              <a:rPr lang="de-DE" dirty="0"/>
              <a:t>Simulation in ABB RobotStudio</a:t>
            </a:r>
          </a:p>
          <a:p>
            <a:pPr lvl="1"/>
            <a:r>
              <a:rPr lang="de-DE" dirty="0"/>
              <a:t>Aufnahme des Objekts</a:t>
            </a:r>
          </a:p>
          <a:p>
            <a:pPr lvl="1"/>
            <a:r>
              <a:rPr lang="de-DE" dirty="0"/>
              <a:t>Fördern</a:t>
            </a:r>
          </a:p>
          <a:p>
            <a:pPr lvl="1"/>
            <a:r>
              <a:rPr lang="de-DE" dirty="0"/>
              <a:t>Übergabe an Station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8E539798-33C9-4AEE-8173-5872DD72F72C}" type="slidenum">
              <a:rPr lang="de-AT" altLang="de-DE" sz="800" smtClean="0">
                <a:solidFill>
                  <a:srgbClr val="626B71"/>
                </a:solidFill>
              </a:rPr>
              <a:pPr/>
              <a:t>3</a:t>
            </a:fld>
            <a:endParaRPr lang="de-AT" altLang="de-DE" sz="800">
              <a:solidFill>
                <a:srgbClr val="626B71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</a:p>
        </p:txBody>
      </p:sp>
    </p:spTree>
    <p:extLst>
      <p:ext uri="{BB962C8B-B14F-4D97-AF65-F5344CB8AC3E}">
        <p14:creationId xmlns:p14="http://schemas.microsoft.com/office/powerpoint/2010/main" val="3085948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06F409-B5FD-444E-9690-8D828D637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Materialien und Methoden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7F06BF-531B-4988-A152-52BF99A79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Berücksichtigte Normen &amp; Richtlinien</a:t>
            </a:r>
          </a:p>
          <a:p>
            <a:pPr lvl="1"/>
            <a:r>
              <a:rPr lang="de-AT" b="1" dirty="0"/>
              <a:t>Typ-A-Norm</a:t>
            </a:r>
            <a:r>
              <a:rPr lang="de-AT" dirty="0"/>
              <a:t> ISO 12100 Sicherheit von Maschinen</a:t>
            </a:r>
          </a:p>
          <a:p>
            <a:pPr lvl="1"/>
            <a:r>
              <a:rPr lang="de-AT" dirty="0"/>
              <a:t>Maschinen-Sicherheitsverordnung</a:t>
            </a:r>
          </a:p>
          <a:p>
            <a:pPr lvl="1"/>
            <a:r>
              <a:rPr lang="de-AT" b="1" dirty="0"/>
              <a:t>Typ-C-Norm</a:t>
            </a:r>
            <a:r>
              <a:rPr lang="de-AT" dirty="0"/>
              <a:t> ISO 3691-4 Flurförderzeuge</a:t>
            </a:r>
          </a:p>
          <a:p>
            <a:pPr lvl="1"/>
            <a:r>
              <a:rPr lang="de-AT" dirty="0"/>
              <a:t>VDI 2221 Methodik zum Entwickeln und Konstruieren technischer Systeme und Produkte</a:t>
            </a:r>
          </a:p>
          <a:p>
            <a:pPr marL="457200" lvl="1" indent="0">
              <a:buNone/>
            </a:pPr>
            <a:endParaRPr lang="de-AT" dirty="0"/>
          </a:p>
          <a:p>
            <a:r>
              <a:rPr lang="de-AT" dirty="0"/>
              <a:t>Empirische Forschung – Interview mit TÜV Austria</a:t>
            </a:r>
          </a:p>
          <a:p>
            <a:pPr lvl="1"/>
            <a:r>
              <a:rPr lang="de-AT" dirty="0"/>
              <a:t>Einfluss von Forschungsprojekten auf Normen</a:t>
            </a:r>
          </a:p>
          <a:p>
            <a:pPr lvl="1"/>
            <a:r>
              <a:rPr lang="de-AT" dirty="0"/>
              <a:t>Stellung des TÜVs zu Normen für mobile Roboter</a:t>
            </a:r>
          </a:p>
          <a:p>
            <a:pPr lvl="1"/>
            <a:r>
              <a:rPr lang="de-AT" dirty="0"/>
              <a:t>Zukünftige Sicherheitsprüfungen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68744A3-67AC-4343-83F8-4FB0F8CB92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8E539798-33C9-4AEE-8173-5872DD72F72C}" type="slidenum">
              <a:rPr lang="de-AT" altLang="de-DE" sz="800" smtClean="0">
                <a:solidFill>
                  <a:srgbClr val="626B71"/>
                </a:solidFill>
              </a:rPr>
              <a:pPr/>
              <a:t>4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EA4A4D-9ACD-417D-8438-D9544D1D4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4538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62C7B2C9-4437-4721-AD28-113C8BB86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Konzepte</a:t>
            </a:r>
            <a:endParaRPr lang="en-GB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A7F94BE1-F57A-485D-86EF-85F0BDE11B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Mechanisches Wirkprinzip</a:t>
            </a:r>
          </a:p>
          <a:p>
            <a:r>
              <a:rPr lang="de-AT" dirty="0"/>
              <a:t>„Anpassungskonstruktion“ des aktuellen Greifers</a:t>
            </a:r>
          </a:p>
          <a:p>
            <a:r>
              <a:rPr lang="de-AT" dirty="0"/>
              <a:t>Drei-Fingergreifer mit Sicherung der Greifkraft</a:t>
            </a:r>
          </a:p>
          <a:p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4F6B317-3E9E-488F-B5D7-8F66B6F5173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07911740-D1BF-475B-AE93-F5187E73C66B}" type="slidenum">
              <a:rPr lang="de-AT" altLang="de-DE" sz="800" smtClean="0">
                <a:solidFill>
                  <a:srgbClr val="626B71"/>
                </a:solidFill>
              </a:rPr>
              <a:pPr/>
              <a:t>5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9C43DB9-A4D8-46C5-B5F2-DF3766D59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742D5A02-5D89-461E-B9FE-A9E3796F4C5C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788" y="3229384"/>
            <a:ext cx="3883025" cy="2461758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8D257CD-F52D-4EF3-BFCF-35E10BD89F97}"/>
              </a:ext>
            </a:extLst>
          </p:cNvPr>
          <p:cNvSpPr txBox="1"/>
          <p:nvPr/>
        </p:nvSpPr>
        <p:spPr>
          <a:xfrm>
            <a:off x="2482359" y="5723964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/>
              <a:t>Abb. 1: Konzept des Drei-Fingergreifers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6859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201104-8F0C-4364-81EC-014CF7659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188" y="934492"/>
            <a:ext cx="6841132" cy="622300"/>
          </a:xfrm>
        </p:spPr>
        <p:txBody>
          <a:bodyPr/>
          <a:lstStyle/>
          <a:p>
            <a:r>
              <a:rPr lang="de-AT" dirty="0"/>
              <a:t>Ablauf der Anwendung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5272947-3E31-44BB-A177-971DC87AEC1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8E539798-33C9-4AEE-8173-5872DD72F72C}" type="slidenum">
              <a:rPr lang="de-AT" altLang="de-DE" sz="800" smtClean="0">
                <a:solidFill>
                  <a:srgbClr val="626B71"/>
                </a:solidFill>
              </a:rPr>
              <a:pPr/>
              <a:t>6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A7E4D3E-14B2-401B-BD71-05D42463C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  <p:pic>
        <p:nvPicPr>
          <p:cNvPr id="6" name="Grafik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635EE4A0-DB76-4D0E-8563-692ACA3AFE5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2339588"/>
            <a:ext cx="7488832" cy="352839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FB2027FA-CBB7-473E-ABA4-2F12DE295B10}"/>
              </a:ext>
            </a:extLst>
          </p:cNvPr>
          <p:cNvSpPr txBox="1"/>
          <p:nvPr/>
        </p:nvSpPr>
        <p:spPr>
          <a:xfrm>
            <a:off x="3131344" y="5867980"/>
            <a:ext cx="3882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Abb. </a:t>
            </a:r>
            <a:r>
              <a:rPr lang="de-AT"/>
              <a:t>2: </a:t>
            </a:r>
            <a:r>
              <a:rPr lang="de-AT" dirty="0"/>
              <a:t>Funktionsfolge</a:t>
            </a:r>
            <a:endParaRPr lang="en-GB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0F67F93-6A00-423B-9C9F-B1A292FFE4AC}"/>
              </a:ext>
            </a:extLst>
          </p:cNvPr>
          <p:cNvSpPr txBox="1"/>
          <p:nvPr/>
        </p:nvSpPr>
        <p:spPr>
          <a:xfrm>
            <a:off x="755576" y="1569566"/>
            <a:ext cx="53293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/>
              <a:t>Ordnungszustand der Werkstückelemente OZ=2/3</a:t>
            </a:r>
          </a:p>
          <a:p>
            <a:r>
              <a:rPr lang="de-AT" dirty="0"/>
              <a:t>Ordnungszustand des Bauteils OZ=3/3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8044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169D11-9F43-409C-A6B8-F357ED995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Ergebnisse</a:t>
            </a:r>
            <a:endParaRPr lang="en-GB" dirty="0"/>
          </a:p>
        </p:txBody>
      </p:sp>
      <p:pic>
        <p:nvPicPr>
          <p:cNvPr id="7" name="Inhaltsplatzhalter 6" descr="Ein Bild, das LEGO, Spielzeug enthält.&#10;&#10;Automatisch generierte Beschreibung">
            <a:extLst>
              <a:ext uri="{FF2B5EF4-FFF2-40B4-BE49-F238E27FC236}">
                <a16:creationId xmlns:a16="http://schemas.microsoft.com/office/drawing/2014/main" id="{DB2EC78B-48E2-47D8-941B-9A257F5EC6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538" y="2002302"/>
            <a:ext cx="7848600" cy="3859871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06E20DE-CF08-4F25-A4A7-519D00FCD8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8E539798-33C9-4AEE-8173-5872DD72F72C}" type="slidenum">
              <a:rPr lang="de-AT" altLang="de-DE" sz="800" smtClean="0">
                <a:solidFill>
                  <a:srgbClr val="626B71"/>
                </a:solidFill>
              </a:rPr>
              <a:pPr/>
              <a:t>7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3AD270-9B96-4C78-B29A-43AE23910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4352438-39B9-4494-AB18-01F1F3154C04}"/>
              </a:ext>
            </a:extLst>
          </p:cNvPr>
          <p:cNvSpPr txBox="1"/>
          <p:nvPr/>
        </p:nvSpPr>
        <p:spPr>
          <a:xfrm>
            <a:off x="2267744" y="5855521"/>
            <a:ext cx="4818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Abb. 3: CAD-Modell des Drei-Fingergreifers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0509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A30B6F-0564-4D7E-AE5E-784427E4D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Ergebnisse</a:t>
            </a:r>
            <a:endParaRPr lang="en-GB" dirty="0"/>
          </a:p>
        </p:txBody>
      </p:sp>
      <p:pic>
        <p:nvPicPr>
          <p:cNvPr id="6" name="RobotStudio 6-10_2_Trim">
            <a:hlinkClick r:id="" action="ppaction://media"/>
            <a:extLst>
              <a:ext uri="{FF2B5EF4-FFF2-40B4-BE49-F238E27FC236}">
                <a16:creationId xmlns:a16="http://schemas.microsoft.com/office/drawing/2014/main" id="{3AD8419A-AF6C-43B7-BF3F-347262439A5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3100" y="1844675"/>
            <a:ext cx="7737475" cy="4175125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DF7AA8B-60AD-4188-B698-855BC31633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8E539798-33C9-4AEE-8173-5872DD72F72C}" type="slidenum">
              <a:rPr lang="de-AT" altLang="de-DE" sz="800" smtClean="0">
                <a:solidFill>
                  <a:srgbClr val="626B71"/>
                </a:solidFill>
              </a:rPr>
              <a:pPr/>
              <a:t>8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A52282-F6BC-46F6-9ED8-F27E3CF42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78220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6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A37B5825-6A0E-4E62-A8AB-050421C24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306" y="848221"/>
            <a:ext cx="6841132" cy="622300"/>
          </a:xfrm>
        </p:spPr>
        <p:txBody>
          <a:bodyPr/>
          <a:lstStyle/>
          <a:p>
            <a:r>
              <a:rPr lang="de-AT" dirty="0"/>
              <a:t>Ergebnisse  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CE3974D-877D-4E76-9F73-3FE0B70495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/>
          </a:p>
          <a:p>
            <a:fld id="{07911740-D1BF-475B-AE93-F5187E73C66B}" type="slidenum">
              <a:rPr lang="de-AT" altLang="de-DE" sz="800" smtClean="0">
                <a:solidFill>
                  <a:srgbClr val="626B71"/>
                </a:solidFill>
              </a:rPr>
              <a:pPr/>
              <a:t>9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F6CF24E-C91D-40A3-A459-829FB6462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FH Technikum Wien</a:t>
            </a:r>
            <a:endParaRPr lang="de-AT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58E365F-CF48-46F7-BE8F-03541E03521F}"/>
              </a:ext>
            </a:extLst>
          </p:cNvPr>
          <p:cNvSpPr txBox="1"/>
          <p:nvPr/>
        </p:nvSpPr>
        <p:spPr>
          <a:xfrm>
            <a:off x="2411760" y="5901419"/>
            <a:ext cx="4031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/>
              <a:t>Abb. 4: FMEA des Drei-Fingergreifers</a:t>
            </a:r>
            <a:endParaRPr lang="en-GB" dirty="0"/>
          </a:p>
        </p:txBody>
      </p:sp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C7140425-4EA1-40CC-BAB6-70BCACC11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0506" y="1606212"/>
            <a:ext cx="7703882" cy="378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700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Vorlage_PPT_MSE">
  <a:themeElements>
    <a:clrScheme name="ppt_Vorlage_FHTW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pt_Vorlage_FHTW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pt_Vorlage_FHTW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Vorlage_FHTW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Vorlage_FHTW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Vorlage_FHTW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Vorlage_FHTW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Vorlage_FHTW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Vorlage_FHTW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Vorlage_FHTW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Vorlage_FHTW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Vorlage_FHTW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Vorlage_FHTW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Vorlage_FHTW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Vorlage_PPT_BMR_MMR_2015-16-1</Template>
  <TotalTime>0</TotalTime>
  <Words>415</Words>
  <Application>Microsoft Office PowerPoint</Application>
  <PresentationFormat>Bildschirmpräsentation (4:3)</PresentationFormat>
  <Paragraphs>183</Paragraphs>
  <Slides>26</Slides>
  <Notes>0</Notes>
  <HiddenSlides>14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29" baseType="lpstr">
      <vt:lpstr>Arial</vt:lpstr>
      <vt:lpstr>Wingdings</vt:lpstr>
      <vt:lpstr>Vorlage_PPT_MSE</vt:lpstr>
      <vt:lpstr>Sicherheitsgerechte Konstruktion von Handhabungseinrichtungen für mobile Roboter</vt:lpstr>
      <vt:lpstr>Hintergrund</vt:lpstr>
      <vt:lpstr>Ziele</vt:lpstr>
      <vt:lpstr>Materialien und Methoden</vt:lpstr>
      <vt:lpstr>Konzepte</vt:lpstr>
      <vt:lpstr>Ablauf der Anwendung</vt:lpstr>
      <vt:lpstr>Ergebnisse</vt:lpstr>
      <vt:lpstr>Ergebnisse</vt:lpstr>
      <vt:lpstr>Ergebnisse  </vt:lpstr>
      <vt:lpstr>Ergebnisse </vt:lpstr>
      <vt:lpstr>Diskussion</vt:lpstr>
      <vt:lpstr>Zusammenfassung &amp; Ausblick</vt:lpstr>
      <vt:lpstr>Anhang</vt:lpstr>
      <vt:lpstr>Anhang</vt:lpstr>
      <vt:lpstr>Anhang</vt:lpstr>
      <vt:lpstr>Anhang</vt:lpstr>
      <vt:lpstr>Anhang</vt:lpstr>
      <vt:lpstr>Anhang</vt:lpstr>
      <vt:lpstr>Anhang</vt:lpstr>
      <vt:lpstr>Anhang</vt:lpstr>
      <vt:lpstr>PowerPoint-Präsentation</vt:lpstr>
      <vt:lpstr>Anhang</vt:lpstr>
      <vt:lpstr>Anhang</vt:lpstr>
      <vt:lpstr>Anhang</vt:lpstr>
      <vt:lpstr>Anhang</vt:lpstr>
      <vt:lpstr>Anhang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Corinna Engelhardt-Nowitzki</dc:creator>
  <cp:lastModifiedBy>Henry Tran</cp:lastModifiedBy>
  <cp:revision>202</cp:revision>
  <dcterms:created xsi:type="dcterms:W3CDTF">2018-02-09T22:26:25Z</dcterms:created>
  <dcterms:modified xsi:type="dcterms:W3CDTF">2019-06-28T15:11:04Z</dcterms:modified>
</cp:coreProperties>
</file>

<file path=docProps/thumbnail.jpeg>
</file>